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57" r:id="rId4"/>
    <p:sldId id="258" r:id="rId5"/>
    <p:sldId id="259" r:id="rId6"/>
    <p:sldId id="260" r:id="rId7"/>
    <p:sldId id="276" r:id="rId8"/>
    <p:sldId id="261" r:id="rId9"/>
    <p:sldId id="263" r:id="rId10"/>
    <p:sldId id="264" r:id="rId11"/>
    <p:sldId id="277" r:id="rId12"/>
    <p:sldId id="265" r:id="rId13"/>
    <p:sldId id="278" r:id="rId14"/>
    <p:sldId id="266" r:id="rId15"/>
    <p:sldId id="279" r:id="rId16"/>
    <p:sldId id="267" r:id="rId17"/>
    <p:sldId id="268" r:id="rId18"/>
    <p:sldId id="269" r:id="rId19"/>
    <p:sldId id="270" r:id="rId20"/>
    <p:sldId id="274" r:id="rId21"/>
    <p:sldId id="271" r:id="rId22"/>
    <p:sldId id="273" r:id="rId23"/>
    <p:sldId id="280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6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688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47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54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045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175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981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539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625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593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673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559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F062F-7F4E-4E41-B6C8-C980FB3C8E1A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94C68-7D35-42D2-9D39-F54EDF046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689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1%D1%84%D0%B8%D0%BD%D0%B3%D0%BE%D0%BB%D0%B8%D0%BF%D0%B8%D0%B4%D1%8B" TargetMode="External"/><Relationship Id="rId3" Type="http://schemas.openxmlformats.org/officeDocument/2006/relationships/hyperlink" Target="https://ru.wikipedia.org/wiki/%D0%9C%D0%BA%D0%BC" TargetMode="External"/><Relationship Id="rId7" Type="http://schemas.openxmlformats.org/officeDocument/2006/relationships/hyperlink" Target="https://ru.wikipedia.org/wiki/%D0%A5%D0%BE%D0%BB%D0%B5%D1%81%D1%82%D0%B5%D1%80%D0%B8%D0%BD" TargetMode="External"/><Relationship Id="rId2" Type="http://schemas.openxmlformats.org/officeDocument/2006/relationships/hyperlink" Target="https://ru.wikipedia.org/wiki/%D0%90%D0%BA%D1%82%D0%B8%D0%B2%D0%BD%D1%8B%D0%B9_%D1%82%D1%80%D0%B0%D0%BD%D1%81%D0%BF%D0%BE%D1%80%D1%8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4%D0%BE%D1%81%D1%84%D0%BE%D0%BB%D0%B8%D0%BF%D0%B8%D0%B4%D1%8B" TargetMode="External"/><Relationship Id="rId5" Type="http://schemas.openxmlformats.org/officeDocument/2006/relationships/hyperlink" Target="https://ru.wikipedia.org/wiki/%D0%9D%D0%BC" TargetMode="External"/><Relationship Id="rId4" Type="http://schemas.openxmlformats.org/officeDocument/2006/relationships/hyperlink" Target="https://ru.wikipedia.org/wiki/%D0%90%D0%BD%D0%B3%D1%81%D1%82%D1%80%D0%B5%D0%BC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A0%D0%B8%D0%B1%D0%BE%D1%81%D0%BE%D0%BC%D0%B0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1%D0%B0%D1%80%D0%BA%D0%BE%D0%BF%D0%BB%D0%B0%D0%B7%D0%BC%D0%B0%D1%82%D0%B8%D1%87%D0%B5%D1%81%D0%BA%D0%B8%D0%B9_%D1%80%D0%B5%D1%82%D0%B8%D0%BA%D1%83%D0%BB%D1%83%D0%BC" TargetMode="External"/><Relationship Id="rId3" Type="http://schemas.openxmlformats.org/officeDocument/2006/relationships/hyperlink" Target="https://ru.wikipedia.org/wiki/%D0%9B%D0%B8%D0%BF%D0%B8%D0%B4" TargetMode="External"/><Relationship Id="rId7" Type="http://schemas.openxmlformats.org/officeDocument/2006/relationships/hyperlink" Target="https://ru.wikipedia.org/wiki/%D0%9C%D1%8B%D1%88%D0%B5%D1%87%D0%BD%D0%BE%D0%B5_%D1%81%D0%BE%D0%BA%D1%80%D0%B0%D1%89%D0%B5%D0%BD%D0%B8%D0%B5" TargetMode="External"/><Relationship Id="rId2" Type="http://schemas.openxmlformats.org/officeDocument/2006/relationships/hyperlink" Target="https://ru.wikipedia.org/wiki/%D0%A2%D1%80%D0%B0%D0%BD%D1%81%D0%BB%D1%8F%D1%86%D0%B8%D1%8F_(%D0%B1%D0%B8%D0%BE%D0%BB%D0%BE%D0%B3%D0%B8%D1%8F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A%D0%B0%D0%BB%D1%8C%D1%86%D0%B8%D0%B9" TargetMode="External"/><Relationship Id="rId5" Type="http://schemas.openxmlformats.org/officeDocument/2006/relationships/hyperlink" Target="https://ru.wikipedia.org/wiki/%D0%9C%D0%B8%D1%82%D0%BE%D0%B7" TargetMode="External"/><Relationship Id="rId4" Type="http://schemas.openxmlformats.org/officeDocument/2006/relationships/hyperlink" Target="https://ru.wikipedia.org/wiki/%D0%A1%D1%82%D0%B5%D1%80%D0%BE%D0%B8%D0%B4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F%D0%B5%D1%87%D0%B5%D0%BD%D1%8C" TargetMode="External"/><Relationship Id="rId3" Type="http://schemas.openxmlformats.org/officeDocument/2006/relationships/hyperlink" Target="https://ru.wikipedia.org/wiki/%D0%AD%D0%BD%D0%B7%D0%B8%D0%BC%D1%8B" TargetMode="External"/><Relationship Id="rId7" Type="http://schemas.openxmlformats.org/officeDocument/2006/relationships/hyperlink" Target="https://ru.wikipedia.org/wiki/%D0%9D%D0%B0%D0%B4%D0%BF%D0%BE%D1%87%D0%B5%D1%87%D0%BD%D0%B8%D0%BA" TargetMode="External"/><Relationship Id="rId2" Type="http://schemas.openxmlformats.org/officeDocument/2006/relationships/hyperlink" Target="https://ru.wikipedia.org/wiki/%D0%9C%D0%B5%D1%82%D0%B0%D0%B1%D0%BE%D0%BB%D0%B8%D0%B7%D0%B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4%D0%BE%D1%81%D1%84%D0%BE%D0%BB%D0%B8%D0%BF%D0%B8%D0%B4%D1%8B" TargetMode="External"/><Relationship Id="rId5" Type="http://schemas.openxmlformats.org/officeDocument/2006/relationships/hyperlink" Target="https://ru.wikipedia.org/wiki/%D0%9B%D0%B8%D0%BF%D0%B8%D0%B4%D1%8B" TargetMode="External"/><Relationship Id="rId4" Type="http://schemas.openxmlformats.org/officeDocument/2006/relationships/hyperlink" Target="https://ru.wikipedia.org/wiki/%D0%A5%D0%B8%D0%BC%D0%B8%D1%87%D0%B5%D1%81%D0%BA%D0%B8%D0%B9_%D1%81%D0%B8%D0%BD%D1%82%D0%B5%D0%B7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0%BB%D0%B8%D0%BA%D0%BE%D0%B3%D0%B5%D0%BD%D0%BE%D0%BB%D0%B8%D0%B7" TargetMode="External"/><Relationship Id="rId2" Type="http://schemas.openxmlformats.org/officeDocument/2006/relationships/hyperlink" Target="https://ru.wikipedia.org/wiki/%D0%93%D0%BB%D0%B8%D0%BA%D0%BE%D0%B3%D0%B5%D0%BD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A4%D0%B5%D1%80%D0%BC%D0%B5%D0%BD%D1%82" TargetMode="External"/><Relationship Id="rId4" Type="http://schemas.openxmlformats.org/officeDocument/2006/relationships/hyperlink" Target="https://ru.wikipedia.org/wiki/%D0%93%D0%BB%D1%8E%D0%BA%D0%BE%D0%B7%D0%B0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0%B8%D0%B4%D1%80%D0%BE%D1%84%D0%B8%D0%BB%D1%8C%D0%BD%D0%BE%D1%81%D1%82%D1%8C" TargetMode="External"/><Relationship Id="rId2" Type="http://schemas.openxmlformats.org/officeDocument/2006/relationships/hyperlink" Target="https://ru.wikipedia.org/wiki/%D0%A4%D0%B5%D1%80%D0%BC%D0%B5%D0%BD%D1%82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6%D0%B8%D1%82%D0%BE%D0%B7%D0%BE%D0%BB%D1%8C" TargetMode="External"/><Relationship Id="rId2" Type="http://schemas.openxmlformats.org/officeDocument/2006/relationships/hyperlink" Target="https://ru.wikipedia.org/wiki/%D0%9C%D0%BE%D0%BB%D1%8C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90%D0%BA%D1%82%D0%B8%D0%B2%D0%BD%D1%8B%D0%B9_%D1%82%D1%80%D0%B0%D0%BD%D1%81%D0%BF%D0%BE%D1%80%D1%82" TargetMode="External"/><Relationship Id="rId4" Type="http://schemas.openxmlformats.org/officeDocument/2006/relationships/hyperlink" Target="https://ru.wikipedia.org/wiki/%D0%98%D0%BD%D0%BE%D0%B7%D0%B8%D1%82%D0%BE%D0%BB%D1%82%D1%80%D0%B8%D1%84%D0%BE%D1%81%D1%84%D0%B0%D1%82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6%D0%B8%D1%82%D0%BE%D0%B7%D0%BE%D0%BB%D1%8C" TargetMode="External"/><Relationship Id="rId2" Type="http://schemas.openxmlformats.org/officeDocument/2006/relationships/hyperlink" Target="https://ru.wikipedia.org/wiki/%D0%A2%D1%80%D0%B0%D0%BD%D1%81%D0%BB%D1%8F%D1%86%D0%B8%D1%8F_(%D0%B1%D0%B8%D0%BE%D0%BB%D0%BE%D0%B3%D0%B8%D1%8F)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Эндоплазматический </a:t>
            </a:r>
            <a:r>
              <a:rPr lang="ru-RU" dirty="0" err="1" smtClean="0"/>
              <a:t>ретикулум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1541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65125"/>
            <a:ext cx="11304494" cy="6119019"/>
          </a:xfrm>
        </p:spPr>
      </p:pic>
    </p:spTree>
    <p:extLst>
      <p:ext uri="{BB962C8B-B14F-4D97-AF65-F5344CB8AC3E}">
        <p14:creationId xmlns:p14="http://schemas.microsoft.com/office/powerpoint/2010/main" val="2047472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99247"/>
            <a:ext cx="10515600" cy="547771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1История открытия</a:t>
            </a:r>
          </a:p>
          <a:p>
            <a:r>
              <a:rPr lang="ru-RU" dirty="0" smtClean="0"/>
              <a:t>2Строение</a:t>
            </a:r>
          </a:p>
          <a:p>
            <a:r>
              <a:rPr lang="ru-RU" dirty="0" smtClean="0"/>
              <a:t>3Функции эндоплазматического </a:t>
            </a:r>
            <a:r>
              <a:rPr lang="ru-RU" dirty="0" err="1" smtClean="0"/>
              <a:t>ретикулума</a:t>
            </a:r>
            <a:endParaRPr lang="ru-RU" dirty="0" smtClean="0"/>
          </a:p>
          <a:p>
            <a:r>
              <a:rPr lang="ru-RU" dirty="0" smtClean="0"/>
              <a:t>3.1Функции </a:t>
            </a:r>
            <a:r>
              <a:rPr lang="ru-RU" dirty="0" err="1" smtClean="0"/>
              <a:t>агранулярного</a:t>
            </a:r>
            <a:r>
              <a:rPr lang="ru-RU" dirty="0" smtClean="0"/>
              <a:t> эндоплазматического </a:t>
            </a:r>
            <a:r>
              <a:rPr lang="ru-RU" dirty="0" err="1" smtClean="0"/>
              <a:t>ретикулума</a:t>
            </a:r>
            <a:endParaRPr lang="ru-RU" dirty="0" smtClean="0"/>
          </a:p>
          <a:p>
            <a:r>
              <a:rPr lang="ru-RU" dirty="0" smtClean="0">
                <a:solidFill>
                  <a:srgbClr val="002060"/>
                </a:solidFill>
              </a:rPr>
              <a:t>3.1.1Синтез гормонов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3.1.2Накопление и преобразование углеводов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3.1.3Нейтрализация ядов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3.1.4Роль ЭПС как депо кальция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3.1.5Саркоплазматический </a:t>
            </a:r>
            <a:r>
              <a:rPr lang="ru-RU" dirty="0" err="1" smtClean="0">
                <a:solidFill>
                  <a:srgbClr val="002060"/>
                </a:solidFill>
              </a:rPr>
              <a:t>ретикулум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/>
              <a:t>3.</a:t>
            </a:r>
            <a:r>
              <a:rPr lang="en-US" dirty="0" smtClean="0"/>
              <a:t>2</a:t>
            </a:r>
            <a:r>
              <a:rPr lang="ru-RU" dirty="0" smtClean="0"/>
              <a:t>Функции гранулярного эндоплазматического </a:t>
            </a:r>
            <a:r>
              <a:rPr lang="ru-RU" dirty="0" err="1" smtClean="0"/>
              <a:t>ретикулума</a:t>
            </a:r>
            <a:endParaRPr lang="ru-RU" dirty="0" smtClean="0"/>
          </a:p>
          <a:p>
            <a:r>
              <a:rPr lang="ru-RU" dirty="0" smtClean="0"/>
              <a:t>3.</a:t>
            </a:r>
            <a:r>
              <a:rPr lang="en-US" dirty="0" smtClean="0"/>
              <a:t>3</a:t>
            </a:r>
            <a:r>
              <a:rPr lang="ru-RU" dirty="0" smtClean="0"/>
              <a:t>.1Синтез белков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340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812" y="870883"/>
            <a:ext cx="5172635" cy="5319703"/>
          </a:xfrm>
        </p:spPr>
        <p:txBody>
          <a:bodyPr/>
          <a:lstStyle/>
          <a:p>
            <a:r>
              <a:rPr lang="ru-RU" dirty="0" err="1" smtClean="0"/>
              <a:t>Эндоплазмати́ческий</a:t>
            </a:r>
            <a:r>
              <a:rPr lang="ru-RU" dirty="0" smtClean="0"/>
              <a:t> </a:t>
            </a:r>
            <a:r>
              <a:rPr lang="ru-RU" dirty="0" err="1" smtClean="0"/>
              <a:t>рети́кулум</a:t>
            </a:r>
            <a:r>
              <a:rPr lang="ru-RU" dirty="0" smtClean="0"/>
              <a:t> (ЭПР) (лат. </a:t>
            </a:r>
            <a:r>
              <a:rPr lang="ru-RU" dirty="0" err="1" smtClean="0"/>
              <a:t>reticulum</a:t>
            </a:r>
            <a:r>
              <a:rPr lang="ru-RU" dirty="0" smtClean="0"/>
              <a:t> — сеточка), или эндоплазматическая сеть (ЭПС), — внутриклеточный органоид </a:t>
            </a:r>
            <a:r>
              <a:rPr lang="ru-RU" dirty="0" err="1" smtClean="0"/>
              <a:t>эукариотической</a:t>
            </a:r>
            <a:r>
              <a:rPr lang="ru-RU" dirty="0" smtClean="0"/>
              <a:t> клетки, представляющий собой разветвлённую систему из окружённых мембраной уплощённых полостей, пузырьков и канальцев.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1286" y="870882"/>
            <a:ext cx="5240698" cy="531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9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930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История открытия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9771529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Впервые эндоплазматический </a:t>
            </a:r>
            <a:r>
              <a:rPr lang="ru-RU" dirty="0" err="1" smtClean="0"/>
              <a:t>ретикулум</a:t>
            </a:r>
            <a:r>
              <a:rPr lang="ru-RU" dirty="0" smtClean="0"/>
              <a:t> был обнаружен американским учёным К. Портером в 1945 году посредством электронной микроскопии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215" y="3542269"/>
            <a:ext cx="3340324" cy="24867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3688" y="2892527"/>
            <a:ext cx="4072217" cy="328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84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37129"/>
            <a:ext cx="10515600" cy="4939834"/>
          </a:xfrm>
        </p:spPr>
        <p:txBody>
          <a:bodyPr>
            <a:normAutofit/>
          </a:bodyPr>
          <a:lstStyle/>
          <a:p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Эндоплазматический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ретикулум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состоит из разветвлённой сети трубочек и карманов, окружённых мембраной. 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Мембрана ЭПР морфологически идентична оболочке клеточного ядра и составляет с ней одно целое.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02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70696"/>
            <a:ext cx="11075894" cy="5978022"/>
          </a:xfrm>
        </p:spPr>
      </p:pic>
    </p:spTree>
    <p:extLst>
      <p:ext uri="{BB962C8B-B14F-4D97-AF65-F5344CB8AC3E}">
        <p14:creationId xmlns:p14="http://schemas.microsoft.com/office/powerpoint/2010/main" val="4178796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Мембраны ЭПС обеспечивают </a:t>
            </a:r>
            <a:r>
              <a:rPr lang="ru-RU" u="sng" dirty="0">
                <a:hlinkClick r:id="rId2" tooltip="Активный транспорт"/>
              </a:rPr>
              <a:t>активный </a:t>
            </a:r>
            <a:r>
              <a:rPr lang="ru-RU" u="sng" dirty="0" smtClean="0">
                <a:hlinkClick r:id="rId2" tooltip="Активный транспорт"/>
              </a:rPr>
              <a:t>транспорт</a:t>
            </a:r>
            <a:r>
              <a:rPr lang="en-US" dirty="0" smtClean="0"/>
              <a:t>.</a:t>
            </a:r>
          </a:p>
          <a:p>
            <a:r>
              <a:rPr lang="ru-RU" dirty="0" smtClean="0"/>
              <a:t>Нити</a:t>
            </a:r>
            <a:r>
              <a:rPr lang="ru-RU" dirty="0"/>
              <a:t>, образующие 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, имеют в поперечнике 0,05—0,1 </a:t>
            </a:r>
            <a:r>
              <a:rPr lang="ru-RU" u="sng" dirty="0">
                <a:hlinkClick r:id="rId3" tooltip="Мкм"/>
              </a:rPr>
              <a:t>мкм</a:t>
            </a:r>
            <a:r>
              <a:rPr lang="ru-RU" dirty="0"/>
              <a:t> (иногда до 0,3 мкм), толщина двухслойных мембран, образующих стенку канальцев, составляет около 50 </a:t>
            </a:r>
            <a:r>
              <a:rPr lang="ru-RU" u="sng" dirty="0">
                <a:hlinkClick r:id="rId4" tooltip="Ангстрем"/>
              </a:rPr>
              <a:t>ангстрем</a:t>
            </a:r>
            <a:r>
              <a:rPr lang="ru-RU" dirty="0"/>
              <a:t> (5 </a:t>
            </a:r>
            <a:r>
              <a:rPr lang="ru-RU" u="sng" dirty="0" err="1">
                <a:hlinkClick r:id="rId5" tooltip="Нм"/>
              </a:rPr>
              <a:t>нм</a:t>
            </a:r>
            <a:r>
              <a:rPr lang="ru-RU" dirty="0"/>
              <a:t>, 0,005 мкм). </a:t>
            </a:r>
            <a:endParaRPr lang="en-US" dirty="0" smtClean="0"/>
          </a:p>
          <a:p>
            <a:r>
              <a:rPr lang="ru-RU" dirty="0" smtClean="0"/>
              <a:t>Эти </a:t>
            </a:r>
            <a:r>
              <a:rPr lang="ru-RU" dirty="0"/>
              <a:t>структуры содержат ненасыщенные </a:t>
            </a:r>
            <a:r>
              <a:rPr lang="ru-RU" u="sng" dirty="0">
                <a:hlinkClick r:id="rId6" tooltip="Фосфолипиды"/>
              </a:rPr>
              <a:t>фосфолипиды</a:t>
            </a:r>
            <a:r>
              <a:rPr lang="ru-RU" dirty="0"/>
              <a:t>, а также некоторое количество </a:t>
            </a:r>
            <a:r>
              <a:rPr lang="ru-RU" u="sng" dirty="0">
                <a:hlinkClick r:id="rId7" tooltip="Холестерин"/>
              </a:rPr>
              <a:t>холестерина</a:t>
            </a:r>
            <a:r>
              <a:rPr lang="ru-RU" dirty="0"/>
              <a:t> и </a:t>
            </a:r>
            <a:r>
              <a:rPr lang="ru-RU" u="sng" dirty="0" err="1">
                <a:hlinkClick r:id="rId8" tooltip="Сфинголипиды"/>
              </a:rPr>
              <a:t>сфинголипидов</a:t>
            </a:r>
            <a:r>
              <a:rPr lang="ru-RU" dirty="0"/>
              <a:t>. В их состав также входят белки.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4417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Выделяют два вида ЭПР: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826624" cy="4351338"/>
          </a:xfrm>
        </p:spPr>
        <p:txBody>
          <a:bodyPr/>
          <a:lstStyle/>
          <a:p>
            <a:r>
              <a:rPr lang="ru-RU" dirty="0" smtClean="0"/>
              <a:t>гранулярный </a:t>
            </a:r>
            <a:r>
              <a:rPr lang="ru-RU" dirty="0"/>
              <a:t>(шероховатый) 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;</a:t>
            </a:r>
          </a:p>
          <a:p>
            <a:r>
              <a:rPr lang="ru-RU" dirty="0" err="1"/>
              <a:t>агранулярный</a:t>
            </a:r>
            <a:r>
              <a:rPr lang="ru-RU" dirty="0"/>
              <a:t> (гладкий) 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141" y="876747"/>
            <a:ext cx="5647765" cy="5685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899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 поверхности гранулярного эндоплазматического </a:t>
            </a:r>
            <a:r>
              <a:rPr lang="ru-RU" dirty="0" err="1"/>
              <a:t>ретикулума</a:t>
            </a:r>
            <a:r>
              <a:rPr lang="ru-RU" dirty="0"/>
              <a:t> находится большое количество </a:t>
            </a:r>
            <a:r>
              <a:rPr lang="ru-RU" u="sng" dirty="0">
                <a:hlinkClick r:id="rId2" tooltip="Рибосома"/>
              </a:rPr>
              <a:t>рибосом</a:t>
            </a:r>
            <a:r>
              <a:rPr lang="ru-RU" dirty="0"/>
              <a:t>, которые отсутствуют на поверхности </a:t>
            </a:r>
            <a:r>
              <a:rPr lang="ru-RU" dirty="0" err="1"/>
              <a:t>агранулярного</a:t>
            </a:r>
            <a:r>
              <a:rPr lang="ru-RU" dirty="0"/>
              <a:t> ЭПР.</a:t>
            </a:r>
          </a:p>
          <a:p>
            <a:r>
              <a:rPr lang="ru-RU" dirty="0"/>
              <a:t>Гранулярный и </a:t>
            </a:r>
            <a:r>
              <a:rPr lang="ru-RU" dirty="0" err="1"/>
              <a:t>агранулярный</a:t>
            </a:r>
            <a:r>
              <a:rPr lang="ru-RU" dirty="0"/>
              <a:t> 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 выполняют различные функции в клетке.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1255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87" y="226641"/>
            <a:ext cx="11147613" cy="6472187"/>
          </a:xfrm>
        </p:spPr>
      </p:pic>
    </p:spTree>
    <p:extLst>
      <p:ext uri="{BB962C8B-B14F-4D97-AF65-F5344CB8AC3E}">
        <p14:creationId xmlns:p14="http://schemas.microsoft.com/office/powerpoint/2010/main" val="2825451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Функции эндоплазматического </a:t>
            </a:r>
            <a:r>
              <a:rPr lang="ru-RU" b="1" i="1" dirty="0" err="1" smtClean="0"/>
              <a:t>ретикулума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29552"/>
            <a:ext cx="10515600" cy="5446059"/>
          </a:xfrm>
        </p:spPr>
        <p:txBody>
          <a:bodyPr>
            <a:normAutofit/>
          </a:bodyPr>
          <a:lstStyle/>
          <a:p>
            <a:r>
              <a:rPr lang="ru-RU" dirty="0" smtClean="0"/>
              <a:t>При </a:t>
            </a:r>
            <a:r>
              <a:rPr lang="ru-RU" dirty="0"/>
              <a:t>участии эндоплазматического </a:t>
            </a:r>
            <a:r>
              <a:rPr lang="ru-RU" dirty="0" err="1"/>
              <a:t>ретикулума</a:t>
            </a:r>
            <a:r>
              <a:rPr lang="ru-RU" dirty="0"/>
              <a:t> происходит </a:t>
            </a:r>
            <a:r>
              <a:rPr lang="ru-RU" u="sng" dirty="0">
                <a:hlinkClick r:id="rId2" tooltip="Трансляция (биология)"/>
              </a:rPr>
              <a:t>трансляция</a:t>
            </a:r>
            <a:r>
              <a:rPr lang="ru-RU" dirty="0"/>
              <a:t> и транспорт белков, синтез и транспорт </a:t>
            </a:r>
            <a:r>
              <a:rPr lang="ru-RU" u="sng" dirty="0" err="1">
                <a:hlinkClick r:id="rId3" tooltip="Липид"/>
              </a:rPr>
              <a:t>липидов</a:t>
            </a:r>
            <a:r>
              <a:rPr lang="ru-RU" dirty="0" err="1"/>
              <a:t>и</a:t>
            </a:r>
            <a:r>
              <a:rPr lang="ru-RU" dirty="0"/>
              <a:t> </a:t>
            </a:r>
            <a:r>
              <a:rPr lang="ru-RU" u="sng" dirty="0">
                <a:hlinkClick r:id="rId4" tooltip="Стероид"/>
              </a:rPr>
              <a:t>стероидов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smtClean="0"/>
              <a:t>Для </a:t>
            </a:r>
            <a:r>
              <a:rPr lang="ru-RU" dirty="0"/>
              <a:t>ЭПР характерно также накопление продуктов синтеза. </a:t>
            </a:r>
            <a:endParaRPr lang="en-US" dirty="0" smtClean="0"/>
          </a:p>
          <a:p>
            <a:r>
              <a:rPr lang="ru-RU" dirty="0" smtClean="0"/>
              <a:t>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 принимает участие в том числе и в создании новой ядерной оболочки (например после </a:t>
            </a:r>
            <a:r>
              <a:rPr lang="ru-RU" u="sng" dirty="0">
                <a:hlinkClick r:id="rId5" tooltip="Митоз"/>
              </a:rPr>
              <a:t>митоза</a:t>
            </a:r>
            <a:r>
              <a:rPr lang="ru-RU" dirty="0"/>
              <a:t>). </a:t>
            </a:r>
            <a:endParaRPr lang="en-US" dirty="0" smtClean="0"/>
          </a:p>
          <a:p>
            <a:r>
              <a:rPr lang="ru-RU" dirty="0" smtClean="0"/>
              <a:t>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 содержит внутриклеточный запас </a:t>
            </a:r>
            <a:r>
              <a:rPr lang="ru-RU" u="sng" dirty="0">
                <a:hlinkClick r:id="rId6" tooltip="Кальций"/>
              </a:rPr>
              <a:t>кальция</a:t>
            </a:r>
            <a:r>
              <a:rPr lang="ru-RU" dirty="0"/>
              <a:t>, который является, в частности, медиатором </a:t>
            </a:r>
            <a:r>
              <a:rPr lang="ru-RU" u="sng" dirty="0">
                <a:hlinkClick r:id="rId7" tooltip="Мышечное сокращение"/>
              </a:rPr>
              <a:t>сокращения мышечной клетки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smtClean="0"/>
              <a:t>В </a:t>
            </a:r>
            <a:r>
              <a:rPr lang="ru-RU" dirty="0"/>
              <a:t>клетках мышечных волокон расположена особая форма эндоплазматического </a:t>
            </a:r>
            <a:r>
              <a:rPr lang="ru-RU" dirty="0" err="1"/>
              <a:t>ретикулума</a:t>
            </a:r>
            <a:r>
              <a:rPr lang="ru-RU" dirty="0"/>
              <a:t> — </a:t>
            </a:r>
            <a:r>
              <a:rPr lang="ru-RU" u="sng" dirty="0">
                <a:hlinkClick r:id="rId8" tooltip="Саркоплазматический ретикулум"/>
              </a:rPr>
              <a:t>саркоплазматическая сеть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5437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58" y="365124"/>
            <a:ext cx="11434461" cy="5914651"/>
          </a:xfrm>
        </p:spPr>
      </p:pic>
    </p:spTree>
    <p:extLst>
      <p:ext uri="{BB962C8B-B14F-4D97-AF65-F5344CB8AC3E}">
        <p14:creationId xmlns:p14="http://schemas.microsoft.com/office/powerpoint/2010/main" val="1777044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39588"/>
            <a:ext cx="10515600" cy="95110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Функции </a:t>
            </a:r>
            <a:r>
              <a:rPr lang="ru-RU" b="1" i="1" dirty="0" err="1" smtClean="0"/>
              <a:t>агранулярного</a:t>
            </a:r>
            <a:r>
              <a:rPr lang="ru-RU" b="1" i="1" dirty="0" smtClean="0"/>
              <a:t> эндоплазматического </a:t>
            </a:r>
            <a:r>
              <a:rPr lang="ru-RU" b="1" i="1" dirty="0" err="1" smtClean="0"/>
              <a:t>ретикулума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Агранулярный</a:t>
            </a:r>
            <a:r>
              <a:rPr lang="ru-RU" dirty="0" smtClean="0"/>
              <a:t> </a:t>
            </a:r>
            <a:r>
              <a:rPr lang="ru-RU" dirty="0"/>
              <a:t>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 участвует во многих процессах </a:t>
            </a:r>
            <a:r>
              <a:rPr lang="ru-RU" u="sng" dirty="0">
                <a:hlinkClick r:id="rId2" tooltip="Метаболизм"/>
              </a:rPr>
              <a:t>метаболизма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smtClean="0"/>
              <a:t>Также </a:t>
            </a:r>
            <a:r>
              <a:rPr lang="ru-RU" dirty="0" err="1"/>
              <a:t>агранулярный</a:t>
            </a:r>
            <a:r>
              <a:rPr lang="ru-RU" dirty="0"/>
              <a:t> 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 играет важную роль в углеводном обмене, нейтрализации ядов и запасании кальция. </a:t>
            </a:r>
            <a:endParaRPr lang="en-US" dirty="0" smtClean="0"/>
          </a:p>
          <a:p>
            <a:r>
              <a:rPr lang="ru-RU" u="sng" dirty="0" smtClean="0">
                <a:hlinkClick r:id="rId3" tooltip="Энзимы"/>
              </a:rPr>
              <a:t>Ферменты</a:t>
            </a:r>
            <a:r>
              <a:rPr lang="ru-RU" dirty="0"/>
              <a:t> </a:t>
            </a:r>
            <a:r>
              <a:rPr lang="ru-RU" dirty="0" err="1"/>
              <a:t>агранулярного</a:t>
            </a:r>
            <a:r>
              <a:rPr lang="ru-RU" dirty="0"/>
              <a:t> эндоплазматического </a:t>
            </a:r>
            <a:r>
              <a:rPr lang="ru-RU" dirty="0" err="1"/>
              <a:t>ретикулума</a:t>
            </a:r>
            <a:r>
              <a:rPr lang="ru-RU" dirty="0"/>
              <a:t> участвуют в </a:t>
            </a:r>
            <a:r>
              <a:rPr lang="ru-RU" u="sng" dirty="0">
                <a:hlinkClick r:id="rId4" tooltip="Химический синтез"/>
              </a:rPr>
              <a:t>синтезе</a:t>
            </a:r>
            <a:r>
              <a:rPr lang="ru-RU" dirty="0"/>
              <a:t> различных </a:t>
            </a:r>
            <a:r>
              <a:rPr lang="ru-RU" u="sng" dirty="0">
                <a:hlinkClick r:id="rId5" tooltip="Липиды"/>
              </a:rPr>
              <a:t>липидов</a:t>
            </a:r>
            <a:r>
              <a:rPr lang="ru-RU" dirty="0"/>
              <a:t> и </a:t>
            </a:r>
            <a:r>
              <a:rPr lang="ru-RU" u="sng" dirty="0">
                <a:hlinkClick r:id="rId6" tooltip="Фосфолипиды"/>
              </a:rPr>
              <a:t>фосфолипидов</a:t>
            </a:r>
            <a:r>
              <a:rPr lang="ru-RU" dirty="0"/>
              <a:t>, жирных кислот и стероидов. В частности, в связи с этим в клетках </a:t>
            </a:r>
            <a:r>
              <a:rPr lang="ru-RU" u="sng" dirty="0">
                <a:hlinkClick r:id="rId7" tooltip="Надпочечник"/>
              </a:rPr>
              <a:t>надпочечников</a:t>
            </a:r>
            <a:r>
              <a:rPr lang="ru-RU" dirty="0"/>
              <a:t> и </a:t>
            </a:r>
            <a:r>
              <a:rPr lang="ru-RU" u="sng" dirty="0">
                <a:hlinkClick r:id="rId8" tooltip="Печень"/>
              </a:rPr>
              <a:t>печени</a:t>
            </a:r>
            <a:r>
              <a:rPr lang="ru-RU" dirty="0"/>
              <a:t> преобладает </a:t>
            </a:r>
            <a:r>
              <a:rPr lang="ru-RU" dirty="0" err="1"/>
              <a:t>агранулярный</a:t>
            </a:r>
            <a:r>
              <a:rPr lang="ru-RU" dirty="0"/>
              <a:t> 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0153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1958"/>
            <a:ext cx="10847294" cy="6393653"/>
          </a:xfrm>
        </p:spPr>
      </p:pic>
    </p:spTree>
    <p:extLst>
      <p:ext uri="{BB962C8B-B14F-4D97-AF65-F5344CB8AC3E}">
        <p14:creationId xmlns:p14="http://schemas.microsoft.com/office/powerpoint/2010/main" val="4159247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Синтез гормонов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 </a:t>
            </a:r>
            <a:r>
              <a:rPr lang="ru-RU" dirty="0"/>
              <a:t>гормонам, которые образуются в </a:t>
            </a:r>
            <a:r>
              <a:rPr lang="ru-RU" dirty="0" err="1"/>
              <a:t>агранулярной</a:t>
            </a:r>
            <a:r>
              <a:rPr lang="ru-RU" dirty="0"/>
              <a:t> ЭПС, принадлежат, например, половые гормоны позвоночных животных и стероидные гормоны надпочечников. </a:t>
            </a:r>
            <a:endParaRPr lang="en-US" dirty="0" smtClean="0"/>
          </a:p>
          <a:p>
            <a:r>
              <a:rPr lang="ru-RU" dirty="0" smtClean="0"/>
              <a:t>Клетки </a:t>
            </a:r>
            <a:r>
              <a:rPr lang="ru-RU" dirty="0"/>
              <a:t>яичек и яичников, ответственные за синтез гормонов, содержат большое количество </a:t>
            </a:r>
            <a:r>
              <a:rPr lang="ru-RU" dirty="0" err="1"/>
              <a:t>агранулярного</a:t>
            </a:r>
            <a:r>
              <a:rPr lang="ru-RU" dirty="0"/>
              <a:t> эндоплазматического </a:t>
            </a:r>
            <a:r>
              <a:rPr lang="ru-RU" dirty="0" err="1"/>
              <a:t>ретикулума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57660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Накопление и преобразование углеводов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Углеводы </a:t>
            </a:r>
            <a:r>
              <a:rPr lang="ru-RU" dirty="0"/>
              <a:t>в организме накапливаются в печени в виде </a:t>
            </a:r>
            <a:r>
              <a:rPr lang="ru-RU" u="sng" dirty="0">
                <a:hlinkClick r:id="rId2" tooltip="Гликоген"/>
              </a:rPr>
              <a:t>гликогена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smtClean="0"/>
              <a:t>Посредством</a:t>
            </a:r>
            <a:r>
              <a:rPr lang="ru-RU" dirty="0"/>
              <a:t> </a:t>
            </a:r>
            <a:r>
              <a:rPr lang="ru-RU" u="sng" dirty="0" err="1">
                <a:hlinkClick r:id="rId3" tooltip="Гликогенолиз"/>
              </a:rPr>
              <a:t>гликогенолиза</a:t>
            </a:r>
            <a:r>
              <a:rPr lang="ru-RU" dirty="0"/>
              <a:t> гликоген в печени трансформируется в </a:t>
            </a:r>
            <a:r>
              <a:rPr lang="ru-RU" u="sng" dirty="0">
                <a:hlinkClick r:id="rId4" tooltip="Глюкоза"/>
              </a:rPr>
              <a:t>глюкозу</a:t>
            </a:r>
            <a:r>
              <a:rPr lang="ru-RU" dirty="0"/>
              <a:t>, что является важнейшим процессом в поддержании уровня глюкозы в крови. </a:t>
            </a:r>
            <a:endParaRPr lang="en-US" dirty="0" smtClean="0"/>
          </a:p>
          <a:p>
            <a:r>
              <a:rPr lang="ru-RU" dirty="0" smtClean="0"/>
              <a:t>Один </a:t>
            </a:r>
            <a:r>
              <a:rPr lang="ru-RU" dirty="0"/>
              <a:t>из </a:t>
            </a:r>
            <a:r>
              <a:rPr lang="ru-RU" u="sng" dirty="0">
                <a:hlinkClick r:id="rId5" tooltip="Фермент"/>
              </a:rPr>
              <a:t>ферментов</a:t>
            </a:r>
            <a:r>
              <a:rPr lang="ru-RU" dirty="0"/>
              <a:t> </a:t>
            </a:r>
            <a:r>
              <a:rPr lang="ru-RU" dirty="0" err="1"/>
              <a:t>агранулярного</a:t>
            </a:r>
            <a:r>
              <a:rPr lang="ru-RU" dirty="0"/>
              <a:t> ЭПР отщепляет от первого продукта </a:t>
            </a:r>
            <a:r>
              <a:rPr lang="ru-RU" dirty="0" err="1"/>
              <a:t>гликогенолиза</a:t>
            </a:r>
            <a:r>
              <a:rPr lang="ru-RU" dirty="0"/>
              <a:t>, глюкоза-6-фосфата, </a:t>
            </a:r>
            <a:r>
              <a:rPr lang="ru-RU" dirty="0" err="1"/>
              <a:t>фосфогруппу</a:t>
            </a:r>
            <a:r>
              <a:rPr lang="ru-RU" dirty="0"/>
              <a:t>, позволяя таким образом глюкозе покинуть клетку и повысить уровень сахаров в крови.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81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Нейтрализация ядов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Гладкий </a:t>
            </a:r>
            <a:r>
              <a:rPr lang="ru-RU" dirty="0"/>
              <a:t>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 клеток печени принимает активное участие в нейтрализации всевозможных ядов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/>
              <a:t> </a:t>
            </a:r>
            <a:r>
              <a:rPr lang="ru-RU" u="sng" dirty="0">
                <a:hlinkClick r:id="rId2" tooltip="Фермент"/>
              </a:rPr>
              <a:t>Ферменты</a:t>
            </a:r>
            <a:r>
              <a:rPr lang="ru-RU" dirty="0"/>
              <a:t> гладкого ЭПР присоединяют к молекулам токсичных веществ </a:t>
            </a:r>
            <a:r>
              <a:rPr lang="ru-RU" u="sng" dirty="0">
                <a:hlinkClick r:id="rId3" tooltip="Гидрофильность"/>
              </a:rPr>
              <a:t>гидрофильные</a:t>
            </a:r>
            <a:r>
              <a:rPr lang="ru-RU" dirty="0"/>
              <a:t> радикалы, в результате чего повышается растворимость токсичных веществ в крови и моче, и они быстрее выводятся из организма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/>
              <a:t>В случае непрерывного поступления ядов, медикаментов или алкоголя образуется большее количество </a:t>
            </a:r>
            <a:r>
              <a:rPr lang="ru-RU" dirty="0" err="1"/>
              <a:t>агранулярного</a:t>
            </a:r>
            <a:r>
              <a:rPr lang="ru-RU" dirty="0"/>
              <a:t> </a:t>
            </a:r>
            <a:r>
              <a:rPr lang="ru-RU" dirty="0" smtClean="0"/>
              <a:t>ЭПР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594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Роль ЭПС как депо кальция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0623" y="1690688"/>
            <a:ext cx="10515600" cy="4020670"/>
          </a:xfrm>
        </p:spPr>
        <p:txBody>
          <a:bodyPr>
            <a:normAutofit/>
          </a:bodyPr>
          <a:lstStyle/>
          <a:p>
            <a:r>
              <a:rPr lang="ru-RU" dirty="0" smtClean="0"/>
              <a:t>Концентрация </a:t>
            </a:r>
            <a:r>
              <a:rPr lang="ru-RU" dirty="0"/>
              <a:t>ионов кальция в ЭПС может достигать 10−3 </a:t>
            </a:r>
            <a:r>
              <a:rPr lang="ru-RU" u="sng" dirty="0">
                <a:hlinkClick r:id="rId2" tooltip="Моль"/>
              </a:rPr>
              <a:t>моль</a:t>
            </a:r>
            <a:r>
              <a:rPr lang="ru-RU" dirty="0"/>
              <a:t>, в то время как в </a:t>
            </a:r>
            <a:r>
              <a:rPr lang="ru-RU" u="sng" dirty="0" err="1">
                <a:hlinkClick r:id="rId3" tooltip="Цитозоль"/>
              </a:rPr>
              <a:t>цитозоле</a:t>
            </a:r>
            <a:r>
              <a:rPr lang="ru-RU" dirty="0"/>
              <a:t> составляет порядка 10−7 </a:t>
            </a:r>
            <a:r>
              <a:rPr lang="ru-RU" u="sng" dirty="0">
                <a:hlinkClick r:id="rId2" tooltip="Моль"/>
              </a:rPr>
              <a:t>моль</a:t>
            </a:r>
            <a:r>
              <a:rPr lang="ru-RU" dirty="0"/>
              <a:t> (в состоянии покоя</a:t>
            </a:r>
            <a:r>
              <a:rPr lang="ru-RU" dirty="0" smtClean="0"/>
              <a:t>).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/>
              <a:t>Под действием </a:t>
            </a:r>
            <a:r>
              <a:rPr lang="ru-RU" dirty="0" smtClean="0"/>
              <a:t>стимулов</a:t>
            </a:r>
            <a:r>
              <a:rPr lang="en-US" dirty="0" smtClean="0"/>
              <a:t> </a:t>
            </a:r>
            <a:r>
              <a:rPr lang="ru-RU" u="sng" dirty="0" err="1" smtClean="0">
                <a:hlinkClick r:id="rId4" tooltip="Инозитолтрифосфат"/>
              </a:rPr>
              <a:t>инозитолтрифосфата</a:t>
            </a:r>
            <a:r>
              <a:rPr lang="ru-RU" dirty="0"/>
              <a:t> </a:t>
            </a:r>
            <a:r>
              <a:rPr lang="en-US" dirty="0" smtClean="0"/>
              <a:t>-</a:t>
            </a:r>
            <a:r>
              <a:rPr lang="ru-RU" dirty="0" smtClean="0"/>
              <a:t> кальций </a:t>
            </a:r>
            <a:r>
              <a:rPr lang="ru-RU" dirty="0"/>
              <a:t>высвобождается из ЭПС путём облегченной диффузии. </a:t>
            </a:r>
            <a:endParaRPr lang="en-US" dirty="0" smtClean="0"/>
          </a:p>
          <a:p>
            <a:r>
              <a:rPr lang="ru-RU" dirty="0" smtClean="0"/>
              <a:t>Возврат </a:t>
            </a:r>
            <a:r>
              <a:rPr lang="ru-RU" dirty="0"/>
              <a:t>кальция в ЭПС обеспечивается </a:t>
            </a:r>
            <a:r>
              <a:rPr lang="ru-RU" u="sng" dirty="0">
                <a:hlinkClick r:id="rId5" tooltip="Активный транспорт"/>
              </a:rPr>
              <a:t>активным транспортом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103816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835" y="870884"/>
            <a:ext cx="6167718" cy="4351338"/>
          </a:xfrm>
        </p:spPr>
        <p:txBody>
          <a:bodyPr/>
          <a:lstStyle/>
          <a:p>
            <a:r>
              <a:rPr lang="ru-RU" dirty="0"/>
              <a:t>В поперечно-полосатых мышцах вакуоли и каналы гладкого ЭПР (саркоплазматический </a:t>
            </a:r>
            <a:r>
              <a:rPr lang="ru-RU" dirty="0" err="1"/>
              <a:t>ретикулум</a:t>
            </a:r>
            <a:r>
              <a:rPr lang="ru-RU" dirty="0"/>
              <a:t>) окружают каждую миофибриллу </a:t>
            </a:r>
            <a:endParaRPr lang="en-US" dirty="0" smtClean="0"/>
          </a:p>
          <a:p>
            <a:r>
              <a:rPr lang="ru-RU" dirty="0"/>
              <a:t>Здесь ЭПР выполняет специальную функцию депонирования ионов кальция. В присутствии АТФ он может активно поглощать и накапливать ионы кальция, что приводит к расслаблению мышечного волокна.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2472" y="667544"/>
            <a:ext cx="4948516" cy="455467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41576" y="532998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 — на срезе; б — модель.</a:t>
            </a:r>
          </a:p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 — миофибриллы; М — митохондрии; ПМ — плазматическая мембрана; Т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трабекулярмые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мембраны; СР — саркоплазматический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ретикулум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Z — Z-полоска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91957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411" y="87658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 функция гранулярного (шероховатого) эндоплазматического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ретикулума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: синтез белков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0282" y="2202143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Синтез </a:t>
            </a:r>
            <a:r>
              <a:rPr lang="ru-RU" dirty="0"/>
              <a:t>белков</a:t>
            </a:r>
          </a:p>
          <a:p>
            <a:r>
              <a:rPr lang="ru-RU" dirty="0"/>
              <a:t>Белки, производимые клеткой, </a:t>
            </a:r>
            <a:r>
              <a:rPr lang="ru-RU" u="sng" dirty="0">
                <a:hlinkClick r:id="rId2" tooltip="Трансляция (биология)"/>
              </a:rPr>
              <a:t>синтезируются</a:t>
            </a:r>
            <a:r>
              <a:rPr lang="ru-RU" dirty="0"/>
              <a:t> на поверхности рибосом, которые могут быть присоединены к поверхности ЭПС. </a:t>
            </a:r>
            <a:endParaRPr lang="en-US" dirty="0" smtClean="0"/>
          </a:p>
          <a:p>
            <a:r>
              <a:rPr lang="ru-RU" dirty="0" smtClean="0"/>
              <a:t>Полученные </a:t>
            </a:r>
            <a:r>
              <a:rPr lang="ru-RU" dirty="0"/>
              <a:t>полипептидные цепочки помещаются в полости гранулярного эндоплазматического </a:t>
            </a:r>
            <a:r>
              <a:rPr lang="ru-RU" dirty="0" err="1"/>
              <a:t>ретикулума</a:t>
            </a:r>
            <a:r>
              <a:rPr lang="ru-RU" dirty="0"/>
              <a:t> (куда попадают и полипептидные цепочки, синтезированные в </a:t>
            </a:r>
            <a:r>
              <a:rPr lang="ru-RU" u="sng" dirty="0" err="1">
                <a:hlinkClick r:id="rId3" tooltip="Цитозоль"/>
              </a:rPr>
              <a:t>цитозоле</a:t>
            </a:r>
            <a:r>
              <a:rPr lang="ru-RU" dirty="0"/>
              <a:t>), где впоследствии правильным образом обрезаются и сворачиваются. </a:t>
            </a:r>
            <a:endParaRPr lang="en-US" dirty="0" smtClean="0"/>
          </a:p>
          <a:p>
            <a:r>
              <a:rPr lang="ru-RU" dirty="0" smtClean="0"/>
              <a:t>Таким </a:t>
            </a:r>
            <a:r>
              <a:rPr lang="ru-RU" dirty="0"/>
              <a:t>образом, линейные последовательности аминокислот получают после </a:t>
            </a:r>
            <a:r>
              <a:rPr lang="ru-RU" dirty="0" err="1"/>
              <a:t>транслокации</a:t>
            </a:r>
            <a:r>
              <a:rPr lang="ru-RU" dirty="0"/>
              <a:t> в эндоплазматический </a:t>
            </a:r>
            <a:r>
              <a:rPr lang="ru-RU" dirty="0" err="1"/>
              <a:t>ретикулум</a:t>
            </a:r>
            <a:r>
              <a:rPr lang="ru-RU" dirty="0"/>
              <a:t> необходимую трёхмерную структуру, после чего повторно перемещаются в </a:t>
            </a:r>
            <a:r>
              <a:rPr lang="ru-RU" dirty="0" err="1"/>
              <a:t>цитозоль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64681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53" y="365124"/>
            <a:ext cx="10919011" cy="6344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221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76" y="365125"/>
            <a:ext cx="10959353" cy="5920675"/>
          </a:xfrm>
        </p:spPr>
      </p:pic>
    </p:spTree>
    <p:extLst>
      <p:ext uri="{BB962C8B-B14F-4D97-AF65-F5344CB8AC3E}">
        <p14:creationId xmlns:p14="http://schemas.microsoft.com/office/powerpoint/2010/main" val="18095425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312</Words>
  <Application>Microsoft Office PowerPoint</Application>
  <PresentationFormat>Широкоэкранный</PresentationFormat>
  <Paragraphs>61</Paragraphs>
  <Slides>23</Slides>
  <Notes>0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Тема Office</vt:lpstr>
      <vt:lpstr>Эндоплазматический ретикулум</vt:lpstr>
      <vt:lpstr>Презентация PowerPoint</vt:lpstr>
      <vt:lpstr>Презентация PowerPoint</vt:lpstr>
      <vt:lpstr>Презентация PowerPoint</vt:lpstr>
      <vt:lpstr>История открытия </vt:lpstr>
      <vt:lpstr>Строение </vt:lpstr>
      <vt:lpstr>Презентация PowerPoint</vt:lpstr>
      <vt:lpstr>Презентация PowerPoint</vt:lpstr>
      <vt:lpstr>Выделяют два вида ЭПР: </vt:lpstr>
      <vt:lpstr>Презентация PowerPoint</vt:lpstr>
      <vt:lpstr>Презентация PowerPoint</vt:lpstr>
      <vt:lpstr>Функции эндоплазматического ретикулума </vt:lpstr>
      <vt:lpstr>Презентация PowerPoint</vt:lpstr>
      <vt:lpstr>Функции агранулярного эндоплазматического ретикулума </vt:lpstr>
      <vt:lpstr>Презентация PowerPoint</vt:lpstr>
      <vt:lpstr>Синтез гормонов </vt:lpstr>
      <vt:lpstr>Накопление и преобразование углеводов </vt:lpstr>
      <vt:lpstr>Нейтрализация ядов </vt:lpstr>
      <vt:lpstr>Роль ЭПС как депо кальция </vt:lpstr>
      <vt:lpstr>Презентация PowerPoint</vt:lpstr>
      <vt:lpstr>Главная функция гранулярного (шероховатого) эндоплазматического ретикулума : синтез белков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Эндоплазматический ретикулум</dc:title>
  <dc:creator>Пользователь</dc:creator>
  <cp:lastModifiedBy>Пользователь</cp:lastModifiedBy>
  <cp:revision>20</cp:revision>
  <dcterms:created xsi:type="dcterms:W3CDTF">2017-10-18T06:30:12Z</dcterms:created>
  <dcterms:modified xsi:type="dcterms:W3CDTF">2017-10-18T10:41:27Z</dcterms:modified>
</cp:coreProperties>
</file>